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4" r:id="rId5"/>
    <p:sldId id="276" r:id="rId6"/>
    <p:sldId id="278" r:id="rId7"/>
    <p:sldId id="259" r:id="rId8"/>
    <p:sldId id="260" r:id="rId9"/>
    <p:sldId id="282" r:id="rId10"/>
    <p:sldId id="261" r:id="rId11"/>
    <p:sldId id="262" r:id="rId12"/>
    <p:sldId id="263" r:id="rId13"/>
    <p:sldId id="284" r:id="rId14"/>
    <p:sldId id="272" r:id="rId15"/>
    <p:sldId id="271" r:id="rId16"/>
    <p:sldId id="265" r:id="rId17"/>
    <p:sldId id="266" r:id="rId18"/>
    <p:sldId id="270" r:id="rId19"/>
    <p:sldId id="264" r:id="rId20"/>
    <p:sldId id="267" r:id="rId21"/>
    <p:sldId id="268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2BEA3E-7FC0-41A7-A481-0FF198799E90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E68AE2-9393-4A3A-B6E3-71908BDF1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2BEA3E-7FC0-41A7-A481-0FF198799E90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E68AE2-9393-4A3A-B6E3-71908BDF1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2BEA3E-7FC0-41A7-A481-0FF198799E90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E68AE2-9393-4A3A-B6E3-71908BDF1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2BEA3E-7FC0-41A7-A481-0FF198799E90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E68AE2-9393-4A3A-B6E3-71908BDF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2BEA3E-7FC0-41A7-A481-0FF198799E90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E68AE2-9393-4A3A-B6E3-71908BDF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2BEA3E-7FC0-41A7-A481-0FF198799E90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E68AE2-9393-4A3A-B6E3-71908BDF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2BEA3E-7FC0-41A7-A481-0FF198799E90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E68AE2-9393-4A3A-B6E3-71908BDF1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2BEA3E-7FC0-41A7-A481-0FF198799E90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E68AE2-9393-4A3A-B6E3-71908BDF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2BEA3E-7FC0-41A7-A481-0FF198799E90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E68AE2-9393-4A3A-B6E3-71908BDF1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22BEA3E-7FC0-41A7-A481-0FF198799E90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E68AE2-9393-4A3A-B6E3-71908BDF1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2BEA3E-7FC0-41A7-A481-0FF198799E90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E68AE2-9393-4A3A-B6E3-71908BDF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22BEA3E-7FC0-41A7-A481-0FF198799E90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8E68AE2-9393-4A3A-B6E3-71908BDF1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5239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Urbanization </a:t>
            </a:r>
            <a:r>
              <a:rPr lang="en-US" dirty="0" smtClean="0">
                <a:solidFill>
                  <a:srgbClr val="7030A0"/>
                </a:solidFill>
              </a:rPr>
              <a:t>and Environment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62200"/>
            <a:ext cx="7772400" cy="2449111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Urbanization is defined as the movement of people from communities concerned mainly with primary activities to other communities generally, whose activities are primarily centred in government, trade and manufacturing.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481328"/>
            <a:ext cx="7696200" cy="4525963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Stress on Urban resources water supply</a:t>
            </a:r>
          </a:p>
          <a:p>
            <a:r>
              <a:rPr lang="en-US" sz="1800" dirty="0" smtClean="0"/>
              <a:t>Domestic water consumption</a:t>
            </a:r>
          </a:p>
          <a:p>
            <a:r>
              <a:rPr lang="en-US" sz="1800" dirty="0" smtClean="0"/>
              <a:t>Power supply</a:t>
            </a:r>
          </a:p>
          <a:p>
            <a:r>
              <a:rPr lang="en-US" sz="1800" dirty="0" smtClean="0"/>
              <a:t>Waste disposal </a:t>
            </a:r>
          </a:p>
          <a:p>
            <a:r>
              <a:rPr lang="en-US" sz="1800" dirty="0" smtClean="0"/>
              <a:t>Problems of medical waste</a:t>
            </a:r>
          </a:p>
          <a:p>
            <a:r>
              <a:rPr lang="en-US" sz="1800" dirty="0" smtClean="0"/>
              <a:t>Transport</a:t>
            </a:r>
          </a:p>
          <a:p>
            <a:r>
              <a:rPr lang="en-US" sz="1800" dirty="0" smtClean="0"/>
              <a:t>Haphazard growth of suburbs and fringe</a:t>
            </a:r>
          </a:p>
          <a:p>
            <a:r>
              <a:rPr lang="en-US" sz="1800" dirty="0" smtClean="0"/>
              <a:t>Health services</a:t>
            </a:r>
          </a:p>
          <a:p>
            <a:r>
              <a:rPr lang="en-US" sz="1800" dirty="0" smtClean="0"/>
              <a:t>Vehicular emission</a:t>
            </a:r>
          </a:p>
          <a:p>
            <a:r>
              <a:rPr lang="en-US" sz="1800" dirty="0" smtClean="0"/>
              <a:t>Change of </a:t>
            </a:r>
            <a:r>
              <a:rPr lang="en-US" sz="1800" dirty="0" err="1" smtClean="0"/>
              <a:t>landuse</a:t>
            </a:r>
            <a:endParaRPr lang="en-US" sz="1800" dirty="0" smtClean="0"/>
          </a:p>
          <a:p>
            <a:r>
              <a:rPr lang="en-US" sz="1800" dirty="0" smtClean="0"/>
              <a:t>Housing</a:t>
            </a:r>
          </a:p>
          <a:p>
            <a:r>
              <a:rPr lang="en-US" sz="1800" dirty="0" smtClean="0"/>
              <a:t>Shantytowns</a:t>
            </a:r>
          </a:p>
          <a:p>
            <a:r>
              <a:rPr lang="en-US" sz="1800" dirty="0" smtClean="0"/>
              <a:t>Degradation of air and water</a:t>
            </a:r>
          </a:p>
          <a:p>
            <a:r>
              <a:rPr lang="en-US" sz="1800" dirty="0" smtClean="0"/>
              <a:t>Impact on biodiversity</a:t>
            </a:r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Problems of </a:t>
            </a:r>
            <a:r>
              <a:rPr lang="en-US" dirty="0" err="1" smtClean="0"/>
              <a:t>urbanisation</a:t>
            </a:r>
            <a:r>
              <a:rPr lang="en-US" dirty="0" smtClean="0"/>
              <a:t> and migration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800" dirty="0" smtClean="0"/>
              <a:t>Areas in and around cities are generally warmer than comparable rural areas.</a:t>
            </a:r>
          </a:p>
          <a:p>
            <a:pPr algn="just"/>
            <a:r>
              <a:rPr lang="en-US" sz="1800" dirty="0" smtClean="0"/>
              <a:t>Urban development reduces vegetative cover and adds heat absorbing surfaces such as rooftops, buildings and paving. </a:t>
            </a:r>
          </a:p>
          <a:p>
            <a:pPr algn="just"/>
            <a:r>
              <a:rPr lang="en-US" sz="1800" dirty="0" smtClean="0"/>
              <a:t>Heat is also added from other sources in cities such as fuel combustion and air conditioning units. The result is ‘Urban heat island’.</a:t>
            </a:r>
          </a:p>
          <a:p>
            <a:pPr algn="just"/>
            <a:r>
              <a:rPr lang="en-US" sz="1800" dirty="0" smtClean="0"/>
              <a:t>Increased air pollution and greenhouse gas emissions.</a:t>
            </a:r>
          </a:p>
          <a:p>
            <a:pPr algn="just"/>
            <a:r>
              <a:rPr lang="en-US" sz="1800" dirty="0" smtClean="0"/>
              <a:t>Affects human health.</a:t>
            </a:r>
          </a:p>
          <a:p>
            <a:pPr algn="just"/>
            <a:r>
              <a:rPr lang="en-US" sz="1800" dirty="0" smtClean="0"/>
              <a:t>Warmer storm water runoff affecting water quality.</a:t>
            </a:r>
          </a:p>
          <a:p>
            <a:pPr algn="just"/>
            <a:r>
              <a:rPr lang="en-US" sz="1800" dirty="0" smtClean="0"/>
              <a:t>Heat island impacts can be reduced by increased solar reflectivity of urban surfaces by installing cool or green roofs or more reflective paving materials.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heat island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According to smart cities council, A smart city is one that has digital technology rooted across all city functions.</a:t>
            </a:r>
          </a:p>
          <a:p>
            <a:r>
              <a:rPr lang="en-US" sz="1800" dirty="0" smtClean="0"/>
              <a:t>According to Indian government, it offers sustainability in terms of economic activities and employment opportunities to its residents.</a:t>
            </a:r>
          </a:p>
          <a:p>
            <a:r>
              <a:rPr lang="en-US" sz="1800" dirty="0" smtClean="0"/>
              <a:t>It denotes an urban area that provides world class, sustainable infrastructure, including uninterrupted clean water and water supply, roads, high speed internet, automated waste disposal sustainable housing and digitized public services.</a:t>
            </a:r>
          </a:p>
          <a:p>
            <a:r>
              <a:rPr lang="en-US" sz="1800" dirty="0" smtClean="0"/>
              <a:t>Raising funds is the </a:t>
            </a:r>
            <a:r>
              <a:rPr lang="en-US" sz="1800" smtClean="0"/>
              <a:t>key challenge.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</a:rPr>
              <a:t>Smart cities and sustainable cities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Smart </a:t>
            </a:r>
            <a:r>
              <a:rPr lang="en-US" dirty="0" err="1" smtClean="0"/>
              <a:t>CIties</a:t>
            </a:r>
            <a:endParaRPr lang="en-US" dirty="0"/>
          </a:p>
        </p:txBody>
      </p:sp>
      <p:pic>
        <p:nvPicPr>
          <p:cNvPr id="8194" name="Picture 2" descr="C:\Users\win\Desktop\EVS\9971b8dcdeab0872431d896d6c5dc35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527" y="914400"/>
            <a:ext cx="8425243" cy="56388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USER\Desktop\Concep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6248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\Desktop\Smart cit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6248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 descr="C:\Users\USER\Desktop\New folder\20201209_1841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"/>
            <a:ext cx="6553200" cy="6462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1986"/>
            <a:ext cx="6400800" cy="663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6520"/>
            <a:ext cx="7162800" cy="67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\Desktop\New folder\20201209_184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6" name="Picture 2" descr="C:\Users\USER\Desktop\Urb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8077200" cy="580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Sustainable cities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78467"/>
            <a:ext cx="6324599" cy="637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5867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678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solidFill>
                  <a:srgbClr val="C00000"/>
                </a:solidFill>
              </a:rPr>
              <a:t>Migration of people from rural to urban</a:t>
            </a:r>
          </a:p>
          <a:p>
            <a:pPr algn="just"/>
            <a:r>
              <a:rPr lang="en-US" sz="2000" dirty="0" smtClean="0">
                <a:solidFill>
                  <a:srgbClr val="C00000"/>
                </a:solidFill>
              </a:rPr>
              <a:t>Amenities like housing, health, transport, energy, education etc.</a:t>
            </a:r>
          </a:p>
          <a:p>
            <a:pPr algn="just"/>
            <a:r>
              <a:rPr lang="en-US" sz="2000" dirty="0" smtClean="0">
                <a:solidFill>
                  <a:srgbClr val="C00000"/>
                </a:solidFill>
              </a:rPr>
              <a:t>Rural areas lacking in economic development, indebtedness of farmers, lack of basic services like health, education, transport etc.</a:t>
            </a:r>
          </a:p>
          <a:p>
            <a:pPr algn="just"/>
            <a:r>
              <a:rPr lang="en-US" sz="2000" dirty="0" smtClean="0">
                <a:solidFill>
                  <a:srgbClr val="C00000"/>
                </a:solidFill>
              </a:rPr>
              <a:t>Government’s allotment of funds for economic development are more to urban areas than rural areas.</a:t>
            </a:r>
          </a:p>
          <a:p>
            <a:pPr algn="just"/>
            <a:r>
              <a:rPr lang="en-US" sz="2000" dirty="0" smtClean="0">
                <a:solidFill>
                  <a:srgbClr val="C00000"/>
                </a:solidFill>
              </a:rPr>
              <a:t>People in rural areas have more attraction to white and blue collar jobs and attraction to urban ways of life.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</a:t>
            </a:r>
            <a:r>
              <a:rPr lang="en-US" dirty="0" err="1" smtClean="0"/>
              <a:t>urbanisation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win\Desktop\EVS\5effects-of-urbanization-4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217" y="249238"/>
            <a:ext cx="8202083" cy="6151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win\Desktop\EVS\urbanization-impacts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624" y="285571"/>
            <a:ext cx="8145128" cy="6115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win\Desktop\EVS\urbanization-impacts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3170"/>
            <a:ext cx="8348116" cy="6267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9567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 is a form of geographical mobility or spatial mobility between one geographical unit and another, generally involving a change in residences from the place of origin or place of departure to the place of destination or arrival.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CAUSES: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Push factors=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Reason for emigrating (leaving a place) because of a difficulty (such as food shortage, war, flood, drought etc.)</a:t>
            </a:r>
          </a:p>
          <a:p>
            <a:pPr>
              <a:buNone/>
            </a:pPr>
            <a:r>
              <a:rPr lang="en-US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Economic =Unemployment, Low wages.</a:t>
            </a:r>
          </a:p>
          <a:p>
            <a:pPr>
              <a:buNone/>
            </a:pPr>
            <a:r>
              <a:rPr lang="en-US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Non economic= War, Political, Religious or social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Pull factors=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Reason for immigrating (moving into a place) because of something desirable (better climate, better food supply etc)</a:t>
            </a:r>
          </a:p>
          <a:p>
            <a:pPr>
              <a:buNone/>
            </a:pPr>
            <a:r>
              <a:rPr lang="en-US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Economic = Recruitment, Transfer of job</a:t>
            </a:r>
          </a:p>
          <a:p>
            <a:pPr>
              <a:buNone/>
            </a:pPr>
            <a:r>
              <a:rPr lang="en-US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Non economic= Marriage, One’s desire to live abroad</a:t>
            </a:r>
          </a:p>
          <a:p>
            <a:pPr>
              <a:buFont typeface="Wingdings" pitchFamily="2" charset="2"/>
              <a:buChar char="Ø"/>
            </a:pP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1481328"/>
            <a:ext cx="7620000" cy="4525963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Internal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External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Emigration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Immigration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Population transfer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Impelled migration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Step migration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Chain migration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Return migration 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Seasonal migration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r>
              <a:rPr lang="en-US" dirty="0" smtClean="0"/>
              <a:t>Types of migration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win\Desktop\EVS\slide_1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411</TotalTime>
  <Words>517</Words>
  <Application>Microsoft Office PowerPoint</Application>
  <PresentationFormat>On-screen Show (4:3)</PresentationFormat>
  <Paragraphs>58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Urbanization and Environment</vt:lpstr>
      <vt:lpstr>PowerPoint Presentation</vt:lpstr>
      <vt:lpstr>Causes of urbanisation</vt:lpstr>
      <vt:lpstr>PowerPoint Presentation</vt:lpstr>
      <vt:lpstr>PowerPoint Presentation</vt:lpstr>
      <vt:lpstr>PowerPoint Presentation</vt:lpstr>
      <vt:lpstr>Migration</vt:lpstr>
      <vt:lpstr>Types of migration</vt:lpstr>
      <vt:lpstr>PowerPoint Presentation</vt:lpstr>
      <vt:lpstr>Problems of urbanisation and migration</vt:lpstr>
      <vt:lpstr>Urban heat island</vt:lpstr>
      <vt:lpstr>Smart cities and sustainable cities</vt:lpstr>
      <vt:lpstr>Smart CIties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Sustainable cities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Urbanisation and Environment</dc:title>
  <dc:creator>USER</dc:creator>
  <cp:lastModifiedBy>Microsoft account</cp:lastModifiedBy>
  <cp:revision>58</cp:revision>
  <dcterms:created xsi:type="dcterms:W3CDTF">2020-12-09T02:34:33Z</dcterms:created>
  <dcterms:modified xsi:type="dcterms:W3CDTF">2021-11-03T07:40:07Z</dcterms:modified>
</cp:coreProperties>
</file>